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8" r:id="rId4"/>
  </p:sldMasterIdLst>
  <p:sldIdLst>
    <p:sldId id="256" r:id="rId5"/>
    <p:sldId id="258" r:id="rId6"/>
    <p:sldId id="257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F8DD-2F0C-40A6-BE70-91586691FFB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B7CBA-8395-4068-8F80-3C228C232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760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F8DD-2F0C-40A6-BE70-91586691FFB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B7CBA-8395-4068-8F80-3C228C232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774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F8DD-2F0C-40A6-BE70-91586691FFB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B7CBA-8395-4068-8F80-3C228C232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499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F8DD-2F0C-40A6-BE70-91586691FFB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B7CBA-8395-4068-8F80-3C228C232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291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F8DD-2F0C-40A6-BE70-91586691FFB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B7CBA-8395-4068-8F80-3C228C232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192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F8DD-2F0C-40A6-BE70-91586691FFB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B7CBA-8395-4068-8F80-3C228C232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706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F8DD-2F0C-40A6-BE70-91586691FFB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B7CBA-8395-4068-8F80-3C228C232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211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F8DD-2F0C-40A6-BE70-91586691FFB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B7CBA-8395-4068-8F80-3C228C232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857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F8DD-2F0C-40A6-BE70-91586691FFB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B7CBA-8395-4068-8F80-3C228C232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715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F8DD-2F0C-40A6-BE70-91586691FFB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B7CBA-8395-4068-8F80-3C228C232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368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F8DD-2F0C-40A6-BE70-91586691FFB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B7CBA-8395-4068-8F80-3C228C23252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486528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F8DD-2F0C-40A6-BE70-91586691FFB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B7CBA-8395-4068-8F80-3C228C232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0658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F8DD-2F0C-40A6-BE70-91586691FFB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B7CBA-8395-4068-8F80-3C228C23252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340824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F8DD-2F0C-40A6-BE70-91586691FFB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B7CBA-8395-4068-8F80-3C228C232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4406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F8DD-2F0C-40A6-BE70-91586691FFB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B7CBA-8395-4068-8F80-3C228C232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4230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F8DD-2F0C-40A6-BE70-91586691FFB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B7CBA-8395-4068-8F80-3C228C232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721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0DF8DD-2F0C-40A6-BE70-91586691FFB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777B7CBA-8395-4068-8F80-3C228C232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094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9" r:id="rId1"/>
    <p:sldLayoutId id="2147483870" r:id="rId2"/>
    <p:sldLayoutId id="2147483871" r:id="rId3"/>
    <p:sldLayoutId id="2147483872" r:id="rId4"/>
    <p:sldLayoutId id="2147483873" r:id="rId5"/>
    <p:sldLayoutId id="2147483874" r:id="rId6"/>
    <p:sldLayoutId id="2147483875" r:id="rId7"/>
    <p:sldLayoutId id="2147483876" r:id="rId8"/>
    <p:sldLayoutId id="2147483877" r:id="rId9"/>
    <p:sldLayoutId id="2147483878" r:id="rId10"/>
    <p:sldLayoutId id="2147483879" r:id="rId11"/>
    <p:sldLayoutId id="2147483880" r:id="rId12"/>
    <p:sldLayoutId id="2147483881" r:id="rId13"/>
    <p:sldLayoutId id="2147483882" r:id="rId14"/>
    <p:sldLayoutId id="2147483883" r:id="rId15"/>
    <p:sldLayoutId id="214748388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eg"/><Relationship Id="rId5" Type="http://schemas.openxmlformats.org/officeDocument/2006/relationships/image" Target="../media/image4.jpe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ogle.com/search?q=read+write+inc+how+to+pronounce+the+sounds&amp;rlz=1C1GCEV_enGB972GB972&amp;oq=read+write+inc+how+to+pronounce+the+sounds&amp;aqs=chrome..69i57j0i390l2.10833j1j7&amp;sourceid=chrome&amp;ie=UTF-8#kpvalbx=_fVYPZN-AFoOBhbIPj9y9gA8_29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xfordowl.co.uk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53676" y="1399792"/>
            <a:ext cx="7447829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6600" b="0" cap="none" spc="0" dirty="0" smtClean="0">
              <a:ln w="0"/>
              <a:solidFill>
                <a:schemeClr val="accent5"/>
              </a:solidFill>
              <a:effectLst/>
              <a:latin typeface="NTPreCursivefk" panose="03000400000000000000" pitchFamily="66" charset="0"/>
            </a:endParaRPr>
          </a:p>
          <a:p>
            <a:pPr algn="ctr"/>
            <a:r>
              <a:rPr lang="en-US" sz="6600" b="0" cap="none" spc="0" dirty="0" smtClean="0">
                <a:ln w="0"/>
                <a:solidFill>
                  <a:schemeClr val="accent5">
                    <a:lumMod val="75000"/>
                  </a:schemeClr>
                </a:solidFill>
                <a:effectLst/>
                <a:latin typeface="NTPreCursivefk" panose="03000400000000000000" pitchFamily="66" charset="0"/>
              </a:rPr>
              <a:t>Workshop </a:t>
            </a:r>
          </a:p>
          <a:p>
            <a:pPr algn="ctr"/>
            <a:endParaRPr lang="en-US" sz="6600" dirty="0">
              <a:ln w="0"/>
              <a:solidFill>
                <a:schemeClr val="accent5">
                  <a:lumMod val="75000"/>
                </a:schemeClr>
              </a:solidFill>
              <a:effectLst/>
              <a:latin typeface="NTPreCursivefk" panose="03000400000000000000" pitchFamily="66" charset="0"/>
            </a:endParaRPr>
          </a:p>
          <a:p>
            <a:pPr algn="ctr"/>
            <a:r>
              <a:rPr lang="en-US" sz="6600" b="0" cap="none" spc="0" dirty="0" smtClean="0">
                <a:ln w="0"/>
                <a:solidFill>
                  <a:schemeClr val="accent5">
                    <a:lumMod val="75000"/>
                  </a:scheme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NTPreCursivefk" panose="03000400000000000000" pitchFamily="66" charset="0"/>
              </a:rPr>
              <a:t> </a:t>
            </a:r>
            <a:endParaRPr lang="en-US" sz="6600" b="0" cap="none" spc="0" dirty="0">
              <a:ln w="0"/>
              <a:solidFill>
                <a:schemeClr val="accent5">
                  <a:lumMod val="75000"/>
                </a:schemeClr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NTPreCursivefk" panose="03000400000000000000" pitchFamily="66" charset="0"/>
            </a:endParaRPr>
          </a:p>
        </p:txBody>
      </p:sp>
      <p:pic>
        <p:nvPicPr>
          <p:cNvPr id="1026" name="Picture 2" descr="Read Write Inc. Phonics | Oxford Owl for Ho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710" y="728087"/>
            <a:ext cx="6367759" cy="1343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5609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 smtClean="0">
                <a:latin typeface="NTPreCursivefk" panose="03000400000000000000" pitchFamily="66" charset="0"/>
              </a:rPr>
              <a:t>Aims: </a:t>
            </a:r>
            <a:endParaRPr lang="en-GB" sz="6000" dirty="0">
              <a:latin typeface="NTPreCursivefk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65289"/>
            <a:ext cx="8596668" cy="3880773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NTPreCursivefk" panose="03000400000000000000" pitchFamily="66" charset="0"/>
              </a:rPr>
              <a:t>U</a:t>
            </a:r>
            <a:r>
              <a:rPr lang="en-GB" sz="3600" dirty="0" smtClean="0">
                <a:latin typeface="NTPreCursivefk" panose="03000400000000000000" pitchFamily="66" charset="0"/>
              </a:rPr>
              <a:t>nderstand </a:t>
            </a:r>
            <a:r>
              <a:rPr lang="en-GB" sz="3600" dirty="0">
                <a:latin typeface="NTPreCursivefk" panose="03000400000000000000" pitchFamily="66" charset="0"/>
              </a:rPr>
              <a:t>how </a:t>
            </a:r>
            <a:r>
              <a:rPr lang="en-GB" sz="3600" dirty="0" smtClean="0">
                <a:latin typeface="NTPreCursivefk" panose="03000400000000000000" pitchFamily="66" charset="0"/>
              </a:rPr>
              <a:t>your child is taught </a:t>
            </a:r>
            <a:r>
              <a:rPr lang="en-GB" sz="3600" dirty="0">
                <a:latin typeface="NTPreCursivefk" panose="03000400000000000000" pitchFamily="66" charset="0"/>
              </a:rPr>
              <a:t>Read Write Inc. in school. </a:t>
            </a:r>
            <a:endParaRPr lang="en-GB" sz="3600" dirty="0" smtClean="0">
              <a:latin typeface="NTPreCursivefk" panose="03000400000000000000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NTPreCursivefk" panose="03000400000000000000" pitchFamily="66" charset="0"/>
            </a:endParaRPr>
          </a:p>
          <a:p>
            <a:r>
              <a:rPr lang="en-GB" sz="3600" dirty="0">
                <a:latin typeface="NTPreCursivefk" panose="03000400000000000000" pitchFamily="66" charset="0"/>
              </a:rPr>
              <a:t>U</a:t>
            </a:r>
            <a:r>
              <a:rPr lang="en-GB" sz="3600" dirty="0" smtClean="0">
                <a:latin typeface="NTPreCursivefk" panose="03000400000000000000" pitchFamily="66" charset="0"/>
              </a:rPr>
              <a:t>nderstand how to support your child with reading and writing, in line with the Read Write Inc. programme. </a:t>
            </a:r>
          </a:p>
        </p:txBody>
      </p:sp>
      <p:pic>
        <p:nvPicPr>
          <p:cNvPr id="4" name="Picture 2" descr="Read Write Inc. Phonics | Oxford Owl for Ho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6041362"/>
            <a:ext cx="2979229" cy="628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28901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733" y="404688"/>
            <a:ext cx="3228460" cy="1320800"/>
          </a:xfrm>
        </p:spPr>
        <p:txBody>
          <a:bodyPr>
            <a:normAutofit/>
          </a:bodyPr>
          <a:lstStyle/>
          <a:p>
            <a:r>
              <a:rPr lang="en-GB" sz="6000" dirty="0" smtClean="0">
                <a:latin typeface="NTPreCursivefk" panose="03000400000000000000" pitchFamily="66" charset="0"/>
              </a:rPr>
              <a:t>Meet Fred! </a:t>
            </a:r>
            <a:endParaRPr lang="en-GB" sz="6000" dirty="0">
              <a:latin typeface="NTPreCursivefk" panose="03000400000000000000" pitchFamily="66" charset="0"/>
            </a:endParaRPr>
          </a:p>
        </p:txBody>
      </p:sp>
      <p:pic>
        <p:nvPicPr>
          <p:cNvPr id="2052" name="Picture 4" descr="PPT - Teaching Phonics RWI PowerPoint Presentation, free download - ID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488" y="2003851"/>
            <a:ext cx="3660501" cy="274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9 Rwi display ideas | read write inc, eyfs classroom, classroom displays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90" b="94910" l="1000" r="99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143" y="-32804"/>
            <a:ext cx="2758197" cy="184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FS Phonics - Garsington CE Primar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1147" y="2003851"/>
            <a:ext cx="3673776" cy="2755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1415384" y="4883563"/>
            <a:ext cx="738898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solidFill>
                  <a:schemeClr val="accent5">
                    <a:lumMod val="50000"/>
                  </a:schemeClr>
                </a:solidFill>
                <a:effectLst/>
                <a:latin typeface="NTPreCursivefk" panose="03000400000000000000" pitchFamily="66" charset="0"/>
              </a:rPr>
              <a:t>He helps your child read and write! </a:t>
            </a:r>
            <a:endParaRPr lang="en-US" sz="4400" b="0" cap="none" spc="0" dirty="0">
              <a:ln w="0"/>
              <a:solidFill>
                <a:schemeClr val="accent5">
                  <a:lumMod val="50000"/>
                </a:schemeClr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NTPreCursivefk" panose="03000400000000000000" pitchFamily="66" charset="0"/>
            </a:endParaRPr>
          </a:p>
        </p:txBody>
      </p:sp>
      <p:pic>
        <p:nvPicPr>
          <p:cNvPr id="9" name="Picture 2" descr="Read Write Inc. Phonics | Oxford Owl for Hom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6041362"/>
            <a:ext cx="2979229" cy="628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69619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732" y="404688"/>
            <a:ext cx="6826067" cy="1320800"/>
          </a:xfrm>
        </p:spPr>
        <p:txBody>
          <a:bodyPr>
            <a:normAutofit/>
          </a:bodyPr>
          <a:lstStyle/>
          <a:p>
            <a:r>
              <a:rPr lang="en-GB" sz="6000" dirty="0" smtClean="0">
                <a:latin typeface="NTPreCursivefk" panose="03000400000000000000" pitchFamily="66" charset="0"/>
              </a:rPr>
              <a:t>Learning sounds</a:t>
            </a:r>
            <a:endParaRPr lang="en-GB" sz="6000" dirty="0">
              <a:latin typeface="NTPreCursivefk" panose="03000400000000000000" pitchFamily="66" charset="0"/>
            </a:endParaRPr>
          </a:p>
        </p:txBody>
      </p:sp>
      <p:pic>
        <p:nvPicPr>
          <p:cNvPr id="7" name="Picture 2" descr="Read Write Inc. Phonics | Oxford Owl for Ho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6041362"/>
            <a:ext cx="2979229" cy="628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i.pinimg.com/originals/f5/a9/e3/f5a9e307388cdc699514a4d9beb1199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" t="6279" b="4239"/>
          <a:stretch/>
        </p:blipFill>
        <p:spPr bwMode="auto">
          <a:xfrm>
            <a:off x="381000" y="1441098"/>
            <a:ext cx="6457117" cy="4254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6838117" y="2597599"/>
            <a:ext cx="254701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dirty="0" smtClean="0">
                <a:ln w="0"/>
                <a:solidFill>
                  <a:schemeClr val="accent5">
                    <a:lumMod val="50000"/>
                  </a:schemeClr>
                </a:solidFill>
                <a:effectLst/>
                <a:latin typeface="NTPreCursivefk" panose="03000400000000000000" pitchFamily="66" charset="0"/>
              </a:rPr>
              <a:t>Picture cards</a:t>
            </a:r>
            <a:endParaRPr lang="en-US" sz="4800" b="0" cap="none" spc="0" dirty="0">
              <a:ln w="0"/>
              <a:solidFill>
                <a:schemeClr val="accent5">
                  <a:lumMod val="50000"/>
                </a:schemeClr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NTPreCursivefk" panose="03000400000000000000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50287" y="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4"/>
              </a:rPr>
              <a:t>https://www.google.com/</a:t>
            </a:r>
            <a:r>
              <a:rPr lang="en-GB" dirty="0" err="1">
                <a:hlinkClick r:id="rId4"/>
              </a:rPr>
              <a:t>search?q</a:t>
            </a:r>
            <a:r>
              <a:rPr lang="en-GB" dirty="0">
                <a:hlinkClick r:id="rId4"/>
              </a:rPr>
              <a:t>=</a:t>
            </a:r>
            <a:r>
              <a:rPr lang="en-GB" dirty="0" err="1">
                <a:hlinkClick r:id="rId4"/>
              </a:rPr>
              <a:t>read+write+inc+how+to+pronounce+the+sounds&amp;rlz</a:t>
            </a:r>
            <a:r>
              <a:rPr lang="en-GB" dirty="0">
                <a:hlinkClick r:id="rId4"/>
              </a:rPr>
              <a:t>=1C1GCEV_enGB972GB972&amp;oq=</a:t>
            </a:r>
            <a:r>
              <a:rPr lang="en-GB" dirty="0" err="1">
                <a:hlinkClick r:id="rId4"/>
              </a:rPr>
              <a:t>read+write+inc+how+to+pronounce+the+sounds&amp;aqs</a:t>
            </a:r>
            <a:r>
              <a:rPr lang="en-GB" dirty="0">
                <a:hlinkClick r:id="rId4"/>
              </a:rPr>
              <a:t>=chrome..69i57j0i390l2.10833j1j7&amp;sourceid=</a:t>
            </a:r>
            <a:r>
              <a:rPr lang="en-GB" dirty="0" err="1">
                <a:hlinkClick r:id="rId4"/>
              </a:rPr>
              <a:t>chrome&amp;ie</a:t>
            </a:r>
            <a:r>
              <a:rPr lang="en-GB" dirty="0">
                <a:hlinkClick r:id="rId4"/>
              </a:rPr>
              <a:t>=UTF-8#kpvalbx=_</a:t>
            </a:r>
            <a:r>
              <a:rPr lang="en-GB" dirty="0" smtClean="0">
                <a:hlinkClick r:id="rId4"/>
              </a:rPr>
              <a:t>fVYPZN-AFoOBhbIPj9y9gA8_29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5339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732" y="404688"/>
            <a:ext cx="6826067" cy="1320800"/>
          </a:xfrm>
        </p:spPr>
        <p:txBody>
          <a:bodyPr>
            <a:normAutofit/>
          </a:bodyPr>
          <a:lstStyle/>
          <a:p>
            <a:r>
              <a:rPr lang="en-GB" sz="6000" dirty="0" smtClean="0">
                <a:latin typeface="NTPreCursivefk" panose="03000400000000000000" pitchFamily="66" charset="0"/>
              </a:rPr>
              <a:t>Lesson time! </a:t>
            </a:r>
            <a:endParaRPr lang="en-GB" sz="6000" dirty="0">
              <a:latin typeface="NTPreCursivefk" panose="03000400000000000000" pitchFamily="66" charset="0"/>
            </a:endParaRPr>
          </a:p>
        </p:txBody>
      </p:sp>
      <p:pic>
        <p:nvPicPr>
          <p:cNvPr id="7" name="Picture 2" descr="Read Write Inc. Phonics | Oxford Owl for Ho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6041362"/>
            <a:ext cx="2979229" cy="628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36732" y="1443339"/>
            <a:ext cx="9416868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4400" dirty="0" smtClean="0">
                <a:ln w="0"/>
                <a:solidFill>
                  <a:schemeClr val="accent5">
                    <a:lumMod val="50000"/>
                  </a:schemeClr>
                </a:solidFill>
                <a:effectLst/>
                <a:latin typeface="NTPreCursivefk" panose="03000400000000000000" pitchFamily="66" charset="0"/>
              </a:rPr>
              <a:t>You are going to join Miss Daniels or Miss Chauhan for a short Read Write Inc. session. This is your opportunity to ask the teacher any questions you might have. </a:t>
            </a:r>
          </a:p>
          <a:p>
            <a:endParaRPr lang="en-US" sz="4400" b="0" cap="none" spc="0" dirty="0">
              <a:ln w="0"/>
              <a:solidFill>
                <a:schemeClr val="accent5">
                  <a:lumMod val="50000"/>
                </a:schemeClr>
              </a:solidFill>
              <a:effectLst/>
              <a:latin typeface="NTPreCursivefk" panose="03000400000000000000" pitchFamily="66" charset="0"/>
            </a:endParaRPr>
          </a:p>
          <a:p>
            <a:r>
              <a:rPr lang="en-US" sz="4400" dirty="0" smtClean="0">
                <a:ln w="0"/>
                <a:solidFill>
                  <a:schemeClr val="accent5">
                    <a:lumMod val="50000"/>
                  </a:schemeClr>
                </a:solidFill>
                <a:effectLst/>
                <a:latin typeface="NTPreCursivefk" panose="03000400000000000000" pitchFamily="66" charset="0"/>
              </a:rPr>
              <a:t>Don’t worry, Fred will be joining us too! </a:t>
            </a:r>
            <a:endParaRPr lang="en-US" sz="4400" b="0" cap="none" spc="0" dirty="0">
              <a:ln w="0"/>
              <a:solidFill>
                <a:schemeClr val="accent5">
                  <a:lumMod val="50000"/>
                </a:schemeClr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62913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732" y="404688"/>
            <a:ext cx="8216718" cy="1214562"/>
          </a:xfrm>
        </p:spPr>
        <p:txBody>
          <a:bodyPr>
            <a:normAutofit/>
          </a:bodyPr>
          <a:lstStyle/>
          <a:p>
            <a:r>
              <a:rPr lang="en-GB" sz="5600" dirty="0" smtClean="0">
                <a:latin typeface="NTPreCursivefk" panose="03000400000000000000" pitchFamily="66" charset="0"/>
              </a:rPr>
              <a:t>What </a:t>
            </a:r>
            <a:r>
              <a:rPr lang="en-GB" sz="6000" dirty="0" smtClean="0">
                <a:latin typeface="NTPreCursivefk" panose="03000400000000000000" pitchFamily="66" charset="0"/>
              </a:rPr>
              <a:t>you</a:t>
            </a:r>
            <a:r>
              <a:rPr lang="en-GB" sz="5600" dirty="0" smtClean="0">
                <a:latin typeface="NTPreCursivefk" panose="03000400000000000000" pitchFamily="66" charset="0"/>
              </a:rPr>
              <a:t> can do at home</a:t>
            </a:r>
            <a:endParaRPr lang="en-GB" sz="5600" dirty="0">
              <a:latin typeface="NTPreCursivefk" panose="03000400000000000000" pitchFamily="66" charset="0"/>
            </a:endParaRPr>
          </a:p>
        </p:txBody>
      </p:sp>
      <p:pic>
        <p:nvPicPr>
          <p:cNvPr id="7" name="Picture 2" descr="Read Write Inc. Phonics | Oxford Owl for Ho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6041362"/>
            <a:ext cx="2979229" cy="628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814398" y="3699361"/>
            <a:ext cx="4017745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solidFill>
                  <a:schemeClr val="accent5">
                    <a:lumMod val="50000"/>
                  </a:schemeClr>
                </a:solidFill>
                <a:effectLst/>
                <a:latin typeface="NTPreCursivefk" panose="03000400000000000000" pitchFamily="66" charset="0"/>
              </a:rPr>
              <a:t>Flash sound/word cards at home…this could be after dinner, before bed or even during bath time! </a:t>
            </a:r>
            <a:endParaRPr lang="en-US" sz="3200" b="0" cap="none" spc="0" dirty="0">
              <a:ln w="0"/>
              <a:solidFill>
                <a:schemeClr val="accent5">
                  <a:lumMod val="50000"/>
                </a:schemeClr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NTPreCursivefk" panose="03000400000000000000" pitchFamily="66" charset="0"/>
            </a:endParaRPr>
          </a:p>
        </p:txBody>
      </p:sp>
      <p:pic>
        <p:nvPicPr>
          <p:cNvPr id="5124" name="Picture 4" descr="https://i.pinimg.com/originals/d6/7d/42/d67d428f36a3e508cd6af41ac0528303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89" r="6378"/>
          <a:stretch/>
        </p:blipFill>
        <p:spPr bwMode="auto">
          <a:xfrm>
            <a:off x="1892118" y="1462745"/>
            <a:ext cx="3412248" cy="2292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s://m.media-amazon.com/images/I/41L6CVXlYuL._SY491_BO1,204,203,200_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94312"/>
            <a:ext cx="1892118" cy="186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FS Phonics - Garsington CE Primar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9863" y="3259940"/>
            <a:ext cx="3170198" cy="2377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5431637" y="1462745"/>
            <a:ext cx="4199533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solidFill>
                  <a:schemeClr val="accent5">
                    <a:lumMod val="50000"/>
                  </a:schemeClr>
                </a:solidFill>
                <a:effectLst/>
                <a:latin typeface="NTPreCursivefk" panose="03000400000000000000" pitchFamily="66" charset="0"/>
              </a:rPr>
              <a:t>Incidental Fred talking</a:t>
            </a:r>
          </a:p>
          <a:p>
            <a:pPr algn="ctr"/>
            <a:r>
              <a:rPr lang="en-US" sz="3200" dirty="0" smtClean="0">
                <a:ln w="0"/>
                <a:solidFill>
                  <a:schemeClr val="accent5">
                    <a:lumMod val="50000"/>
                  </a:schemeClr>
                </a:solidFill>
                <a:effectLst/>
                <a:latin typeface="NTPreCursivefk" panose="03000400000000000000" pitchFamily="66" charset="0"/>
              </a:rPr>
              <a:t> ”Get your c-</a:t>
            </a:r>
            <a:r>
              <a:rPr lang="en-US" sz="3200" dirty="0" err="1" smtClean="0">
                <a:ln w="0"/>
                <a:solidFill>
                  <a:schemeClr val="accent5">
                    <a:lumMod val="50000"/>
                  </a:schemeClr>
                </a:solidFill>
                <a:effectLst/>
                <a:latin typeface="NTPreCursivefk" panose="03000400000000000000" pitchFamily="66" charset="0"/>
              </a:rPr>
              <a:t>oa</a:t>
            </a:r>
            <a:r>
              <a:rPr lang="en-US" sz="3200" dirty="0" smtClean="0">
                <a:ln w="0"/>
                <a:solidFill>
                  <a:schemeClr val="accent5">
                    <a:lumMod val="50000"/>
                  </a:schemeClr>
                </a:solidFill>
                <a:effectLst/>
                <a:latin typeface="NTPreCursivefk" panose="03000400000000000000" pitchFamily="66" charset="0"/>
              </a:rPr>
              <a:t>-t.”       “</a:t>
            </a:r>
            <a:r>
              <a:rPr lang="en-US" sz="3200" dirty="0">
                <a:ln w="0"/>
                <a:solidFill>
                  <a:schemeClr val="accent5">
                    <a:lumMod val="50000"/>
                  </a:schemeClr>
                </a:solidFill>
                <a:effectLst/>
                <a:latin typeface="NTPreCursivefk" panose="03000400000000000000" pitchFamily="66" charset="0"/>
              </a:rPr>
              <a:t>L</a:t>
            </a:r>
            <a:r>
              <a:rPr lang="en-US" sz="3200" dirty="0" smtClean="0">
                <a:ln w="0"/>
                <a:solidFill>
                  <a:schemeClr val="accent5">
                    <a:lumMod val="50000"/>
                  </a:schemeClr>
                </a:solidFill>
                <a:effectLst/>
                <a:latin typeface="NTPreCursivefk" panose="03000400000000000000" pitchFamily="66" charset="0"/>
              </a:rPr>
              <a:t>ook, there is a c-a-t!”</a:t>
            </a:r>
          </a:p>
        </p:txBody>
      </p:sp>
    </p:spTree>
    <p:extLst>
      <p:ext uri="{BB962C8B-B14F-4D97-AF65-F5344CB8AC3E}">
        <p14:creationId xmlns:p14="http://schemas.microsoft.com/office/powerpoint/2010/main" val="10866954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Read Write Inc. Phonics | Oxford Owl for Ho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6041362"/>
            <a:ext cx="2979229" cy="628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4413432" y="506354"/>
            <a:ext cx="5111568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3200" dirty="0" smtClean="0">
                <a:ln w="0"/>
                <a:solidFill>
                  <a:schemeClr val="accent5">
                    <a:lumMod val="50000"/>
                  </a:schemeClr>
                </a:solidFill>
                <a:effectLst/>
                <a:latin typeface="NTPreCursivefk" panose="03000400000000000000" pitchFamily="66" charset="0"/>
              </a:rPr>
              <a:t>Your child has an Oxford Owl login, so they can practice Read Write Inc. at home.</a:t>
            </a:r>
          </a:p>
          <a:p>
            <a:endParaRPr lang="en-US" sz="3200" dirty="0">
              <a:ln w="0"/>
              <a:solidFill>
                <a:schemeClr val="accent5">
                  <a:lumMod val="50000"/>
                </a:schemeClr>
              </a:solidFill>
              <a:latin typeface="NTPreCursivefk" panose="03000400000000000000" pitchFamily="66" charset="0"/>
            </a:endParaRPr>
          </a:p>
          <a:p>
            <a:r>
              <a:rPr lang="en-US" sz="3200" dirty="0">
                <a:ln w="0"/>
                <a:solidFill>
                  <a:schemeClr val="accent5">
                    <a:lumMod val="50000"/>
                  </a:schemeClr>
                </a:solidFill>
                <a:latin typeface="NTPreCursivefk" panose="03000400000000000000" pitchFamily="66" charset="0"/>
                <a:hlinkClick r:id="rId3"/>
              </a:rPr>
              <a:t>https://www.oxfordowl.co.uk</a:t>
            </a:r>
            <a:r>
              <a:rPr lang="en-US" sz="3200" dirty="0" smtClean="0">
                <a:ln w="0"/>
                <a:solidFill>
                  <a:schemeClr val="accent5">
                    <a:lumMod val="50000"/>
                  </a:schemeClr>
                </a:solidFill>
                <a:latin typeface="NTPreCursivefk" panose="03000400000000000000" pitchFamily="66" charset="0"/>
                <a:hlinkClick r:id="rId3"/>
              </a:rPr>
              <a:t>/</a:t>
            </a:r>
            <a:endParaRPr lang="en-US" sz="3200" dirty="0" smtClean="0">
              <a:ln w="0"/>
              <a:solidFill>
                <a:schemeClr val="accent5">
                  <a:lumMod val="50000"/>
                </a:schemeClr>
              </a:solidFill>
              <a:latin typeface="NTPreCursivefk" panose="03000400000000000000" pitchFamily="66" charset="0"/>
            </a:endParaRPr>
          </a:p>
          <a:p>
            <a:endParaRPr lang="en-US" sz="3200" dirty="0" smtClean="0">
              <a:ln w="0"/>
              <a:solidFill>
                <a:schemeClr val="accent5">
                  <a:lumMod val="50000"/>
                </a:schemeClr>
              </a:solidFill>
              <a:effectLst/>
              <a:latin typeface="NTPreCursivefk" panose="03000400000000000000" pitchFamily="66" charset="0"/>
            </a:endParaRPr>
          </a:p>
        </p:txBody>
      </p:sp>
      <p:pic>
        <p:nvPicPr>
          <p:cNvPr id="7170" name="Picture 2" descr="main-oxford-owl » Woden Primary School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403"/>
          <a:stretch/>
        </p:blipFill>
        <p:spPr bwMode="auto">
          <a:xfrm>
            <a:off x="336732" y="366588"/>
            <a:ext cx="3873318" cy="1849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95676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6976" y="1399792"/>
            <a:ext cx="7447829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6600" b="0" cap="none" spc="0" dirty="0" smtClean="0">
              <a:ln w="0"/>
              <a:solidFill>
                <a:schemeClr val="accent5"/>
              </a:solidFill>
              <a:effectLst/>
              <a:latin typeface="NTPreCursivefk" panose="03000400000000000000" pitchFamily="66" charset="0"/>
            </a:endParaRPr>
          </a:p>
          <a:p>
            <a:pPr algn="ctr"/>
            <a:r>
              <a:rPr lang="en-US" sz="6600" b="0" cap="none" spc="0" dirty="0" smtClean="0">
                <a:ln w="0"/>
                <a:solidFill>
                  <a:schemeClr val="accent5">
                    <a:lumMod val="75000"/>
                  </a:schemeClr>
                </a:solidFill>
                <a:effectLst/>
                <a:latin typeface="NTPreCursivefk" panose="03000400000000000000" pitchFamily="66" charset="0"/>
              </a:rPr>
              <a:t>Thank you for coming to this workshop! </a:t>
            </a:r>
            <a:endParaRPr lang="en-US" sz="6600" dirty="0">
              <a:ln w="0"/>
              <a:solidFill>
                <a:schemeClr val="accent5">
                  <a:lumMod val="75000"/>
                </a:schemeClr>
              </a:solidFill>
              <a:effectLst/>
              <a:latin typeface="NTPreCursivefk" panose="03000400000000000000" pitchFamily="66" charset="0"/>
            </a:endParaRPr>
          </a:p>
        </p:txBody>
      </p:sp>
      <p:pic>
        <p:nvPicPr>
          <p:cNvPr id="1026" name="Picture 2" descr="Read Write Inc. Phonics | Oxford Owl for Ho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508" y="954339"/>
            <a:ext cx="6367759" cy="1343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686976" y="4539113"/>
            <a:ext cx="761882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solidFill>
                  <a:schemeClr val="accent1"/>
                </a:solidFill>
                <a:effectLst/>
                <a:latin typeface="NTPreCursivefk" panose="03000400000000000000" pitchFamily="66" charset="0"/>
              </a:rPr>
              <a:t>If you think of any questions about Read Write Inc., please do not hesitate to ask at any point…the teachers are always here to help! </a:t>
            </a:r>
          </a:p>
        </p:txBody>
      </p:sp>
    </p:spTree>
    <p:extLst>
      <p:ext uri="{BB962C8B-B14F-4D97-AF65-F5344CB8AC3E}">
        <p14:creationId xmlns:p14="http://schemas.microsoft.com/office/powerpoint/2010/main" val="86132902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2153F2C70599441AC00BC84A94AFE39" ma:contentTypeVersion="16" ma:contentTypeDescription="Create a new document." ma:contentTypeScope="" ma:versionID="275650fdccb4df0d7784146fde3db295">
  <xsd:schema xmlns:xsd="http://www.w3.org/2001/XMLSchema" xmlns:xs="http://www.w3.org/2001/XMLSchema" xmlns:p="http://schemas.microsoft.com/office/2006/metadata/properties" xmlns:ns3="c4f3b3e8-a51a-4283-94f8-63b343d9344e" xmlns:ns4="d6ea3c92-f84b-4176-9e3a-d133250679ef" targetNamespace="http://schemas.microsoft.com/office/2006/metadata/properties" ma:root="true" ma:fieldsID="8ccebc7697e560104b399ba04b69e321" ns3:_="" ns4:_="">
    <xsd:import namespace="c4f3b3e8-a51a-4283-94f8-63b343d9344e"/>
    <xsd:import namespace="d6ea3c92-f84b-4176-9e3a-d133250679e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SearchProperties" minOccurs="0"/>
                <xsd:element ref="ns3:_activity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4f3b3e8-a51a-4283-94f8-63b343d9344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ea3c92-f84b-4176-9e3a-d133250679ef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4f3b3e8-a51a-4283-94f8-63b343d9344e" xsi:nil="true"/>
  </documentManagement>
</p:properties>
</file>

<file path=customXml/itemProps1.xml><?xml version="1.0" encoding="utf-8"?>
<ds:datastoreItem xmlns:ds="http://schemas.openxmlformats.org/officeDocument/2006/customXml" ds:itemID="{60A1013A-80E8-4230-9CA3-FCF7340BF7F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4f3b3e8-a51a-4283-94f8-63b343d9344e"/>
    <ds:schemaRef ds:uri="d6ea3c92-f84b-4176-9e3a-d133250679e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58CE7AF-13DA-4213-8C47-9C0129A3953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DB769C0-F405-435D-AB41-4419B9B0F922}">
  <ds:schemaRefs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http://www.w3.org/XML/1998/namespace"/>
    <ds:schemaRef ds:uri="http://schemas.microsoft.com/office/2006/documentManagement/types"/>
    <ds:schemaRef ds:uri="d6ea3c92-f84b-4176-9e3a-d133250679ef"/>
    <ds:schemaRef ds:uri="http://purl.org/dc/terms/"/>
    <ds:schemaRef ds:uri="http://schemas.microsoft.com/office/infopath/2007/PartnerControls"/>
    <ds:schemaRef ds:uri="c4f3b3e8-a51a-4283-94f8-63b343d9344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600</TotalTime>
  <Words>205</Words>
  <Application>Microsoft Office PowerPoint</Application>
  <PresentationFormat>Widescreen</PresentationFormat>
  <Paragraphs>27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NTPreCursivefk</vt:lpstr>
      <vt:lpstr>Trebuchet MS</vt:lpstr>
      <vt:lpstr>Wingdings 3</vt:lpstr>
      <vt:lpstr>Facet</vt:lpstr>
      <vt:lpstr>PowerPoint Presentation</vt:lpstr>
      <vt:lpstr>Aims: </vt:lpstr>
      <vt:lpstr>Meet Fred! </vt:lpstr>
      <vt:lpstr>Learning sounds</vt:lpstr>
      <vt:lpstr>Lesson time! </vt:lpstr>
      <vt:lpstr>What you can do at home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Anisha Chauhan</dc:creator>
  <cp:lastModifiedBy>Anisha Chauhan</cp:lastModifiedBy>
  <cp:revision>14</cp:revision>
  <dcterms:created xsi:type="dcterms:W3CDTF">2023-03-11T19:31:52Z</dcterms:created>
  <dcterms:modified xsi:type="dcterms:W3CDTF">2023-03-15T14:20:12Z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0x01010002153F2C70599441AC00BC84A94AFE39</vt:lpwstr>
  </property>
</Properties>
</file>